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61" r:id="rId5"/>
    <p:sldId id="259" r:id="rId6"/>
    <p:sldId id="266" r:id="rId7"/>
    <p:sldId id="267" r:id="rId8"/>
    <p:sldId id="264" r:id="rId9"/>
    <p:sldId id="262" r:id="rId10"/>
    <p:sldId id="263" r:id="rId11"/>
    <p:sldId id="265" r:id="rId12"/>
    <p:sldId id="270" r:id="rId13"/>
    <p:sldId id="273" r:id="rId14"/>
    <p:sldId id="274" r:id="rId1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F3EB1-10DB-4059-ABFC-478DF8B672FC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1A33-4BF9-4935-8673-23A93039F0C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128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Alimentària</a:t>
            </a:r>
            <a:endParaRPr lang="es-ES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F37BD-7404-418A-B7D3-F25AC01C25C8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486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Alimentària</a:t>
            </a:r>
            <a:endParaRPr lang="es-ES" dirty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F37BD-7404-418A-B7D3-F25AC01C25C8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55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060DBBC-3465-459F-AA66-1EF9E3F82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2C842455-0C29-4270-8CDD-2E11E8257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FBCCBC8-3FD1-42AF-92F7-5028ADE0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BDAA5D0-9F66-4E7E-A0AD-555B337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F493D9-7512-44FE-9C23-516D02A3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4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E1051DA-8090-4F4E-9ACD-7690F02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36CB8F66-9D32-4738-B20F-196DCA7C3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7E3401C-5525-4664-91D4-21B0880D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C1B4453-C691-4615-9947-8E2246A6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410156B-09B4-4E6F-9F83-1874317B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455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EB62B57-1988-4F49-A3B7-18FDB6315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CF6B2D0-FBFE-4D17-BCF4-1CC17BC47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06C4B8C-B52D-4875-B016-96E3FAF0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3D5262B-6287-4E7B-834C-334C4EDD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F51056C-0CF6-4CA6-8AE8-45014698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349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823920-BA18-4CB6-8146-A735B2CF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11CAD29-7424-4A5C-946A-260A49B0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5D45185-207A-4DAF-B36C-AFB922FB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F497748-ACCC-4795-B5B9-967DCD44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1E47983-A3D7-44A2-9C02-38DFEDED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874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19BC6BF-71A5-42EF-B102-3DC672F0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F36E526-0B26-4CB1-8754-14AA3F3B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0FD232D-8935-4BEF-B9BA-467DB51E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694D6B9-5E8E-4F3A-AF7C-88EFA34B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4BDDCBE-83FA-4BE6-9DE2-D04C5550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310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852BC78-7AA5-4B4E-B93F-54840288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7874476-658C-43FE-98AD-7C2732EBE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D1E87E9F-0FBD-45DC-8527-9F591BBB1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93AD6E4-53B4-49A4-AC87-3C759951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3E9570B-0569-49D2-A38A-5ACD501E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51B1BAB-394C-4E46-BA56-F24443BD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433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4DAC93-8F80-4AC6-9609-3229BC24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1BC07DD-1923-4E2E-B6EA-33773D0FB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7946B679-87B6-448D-A593-7886E6B02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3D8D856-F54C-4661-8CC0-B82AC7ED1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62041EDE-43BD-4C36-939B-45F4EB1B2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A99DE122-F437-4423-8B60-5BE343F5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4B943D19-49B5-47C3-B347-734884F8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60A46AC8-1A1E-48EC-9EFF-CDE056A4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7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58B3BD3-810A-4E6E-ABE8-EF9EB904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2FB06660-501C-430F-9C8E-07AABCF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94C848F-2765-487D-B8B5-23E6B238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48C98D99-826E-40CC-BC37-9E52026B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12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4D0BCDC1-0FC7-4EEA-894C-A75310A9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92589CE-088F-4D1F-A57F-AC427B9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FD4E8B4-3808-4822-A94A-41C6A708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11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957F68C-5DD6-4D68-91CE-C0BA0706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C314384-4C6A-417C-B6BC-3F7B9460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F606F5C-A7CD-4FA4-891D-186002A8E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9886D09-7D1A-492F-93F2-2D390503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FA2C799-C45F-4A73-BFBA-A35720BF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CF1E9B4-2945-4008-8998-AE02D21A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543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823571C-73C1-45BD-89A9-2E3FD4B0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8851C53-3D9D-4B07-936A-BD51919E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EEAB0450-194A-48B6-B738-D4776BB70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E80D9CF-E70C-4BB1-837E-1B18238C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08EEE35-ED59-432B-AE8E-56E6A323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F3E5D80-C44A-42EA-9DF2-C09F90EB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07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975B1482-0D67-404B-B96A-5344CF55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EF6EE97-CE23-4367-B3C0-C027D3B3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314BCCF-085B-414F-99E6-D2780E581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DB70-6479-41F1-B1AE-2E139B0A1008}" type="datetimeFigureOut">
              <a:rPr lang="ca-ES" smtClean="0"/>
              <a:t>19/12/2023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2623D1B-7A36-4A8E-AF7B-46FEE54F3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3DAE49C-7CB6-429F-B660-7BDB5625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34CF-3D4B-4898-BEED-F78E9826038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57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abb.cap.estudis@upc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bl.upc.edu/ca/els-serveis/cataleg-de-serveis/informacio-i-tramits-academics/esab/acces-als-estudis/doble-titulacio-de-grau-en-enginyeria-de-sistemes-biologics-i-de-grau-en-enginyeria-alimentari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1953834-4DB3-43C5-8D84-D5156AF0B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75" y="2481943"/>
            <a:ext cx="11395212" cy="27987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sz="3600" b="1" dirty="0">
                <a:latin typeface="Arial Black" panose="020B0A04020102020204" pitchFamily="34" charset="0"/>
              </a:rPr>
              <a:t>DOBLE TITULACIÓ DE GRAU </a:t>
            </a:r>
            <a:br>
              <a:rPr lang="ca-ES" sz="3600" b="1" dirty="0">
                <a:latin typeface="Arial Black" panose="020B0A04020102020204" pitchFamily="34" charset="0"/>
              </a:rPr>
            </a:br>
            <a:r>
              <a:rPr lang="ca-ES" sz="3600" b="1" dirty="0">
                <a:latin typeface="Arial Black" panose="020B0A04020102020204" pitchFamily="34" charset="0"/>
              </a:rPr>
              <a:t>EN ENGINYERIA DE SISTEMES BIOLÒGICS </a:t>
            </a:r>
            <a:br>
              <a:rPr lang="ca-ES" sz="3600" b="1" dirty="0">
                <a:latin typeface="Arial Black" panose="020B0A04020102020204" pitchFamily="34" charset="0"/>
              </a:rPr>
            </a:br>
            <a:r>
              <a:rPr lang="ca-ES" sz="3600" b="1" dirty="0">
                <a:latin typeface="Arial Black" panose="020B0A04020102020204" pitchFamily="34" charset="0"/>
              </a:rPr>
              <a:t>I DE GRAU EN ENGINYERIA ALIMENTÀRIA</a:t>
            </a:r>
            <a:endParaRPr lang="ca-ES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5D51CF7-08F4-4A70-8652-619635A9D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805" y="5002470"/>
            <a:ext cx="9144000" cy="1655762"/>
          </a:xfrm>
        </p:spPr>
        <p:txBody>
          <a:bodyPr>
            <a:normAutofit lnSpcReduction="10000"/>
          </a:bodyPr>
          <a:lstStyle/>
          <a:p>
            <a:endParaRPr lang="ca-ES" dirty="0"/>
          </a:p>
          <a:p>
            <a:endParaRPr lang="ca-ES" dirty="0"/>
          </a:p>
          <a:p>
            <a:r>
              <a:rPr lang="ca-ES" dirty="0">
                <a:latin typeface="Arial Black" panose="020B0A04020102020204" pitchFamily="34" charset="0"/>
                <a:cs typeface="Arial" panose="020B0604020202020204" pitchFamily="34" charset="0"/>
              </a:rPr>
              <a:t>SESSIÓ INFORMATIVA</a:t>
            </a:r>
            <a:endParaRPr lang="ca-ES" dirty="0"/>
          </a:p>
          <a:p>
            <a:r>
              <a:rPr lang="ca-ES" dirty="0"/>
              <a:t>12/12/2023</a:t>
            </a:r>
          </a:p>
        </p:txBody>
      </p:sp>
      <p:pic>
        <p:nvPicPr>
          <p:cNvPr id="5" name="Picture 2" descr="https://lh3.googleusercontent.com/0oXG19vZt-_vknY1bK7y6y0anRNNPDl2GoESiMRWiAlrOcVflRbSGI6OPh6vBMywblIdj5d7IXxBCeDGDyyEjymH97rOeHnuJly6w1NbswVZtIgyztb5o1179KthaN8M5l-h9db8qTfcMMEcUrDspw">
            <a:extLst>
              <a:ext uri="{FF2B5EF4-FFF2-40B4-BE49-F238E27FC236}">
                <a16:creationId xmlns:a16="http://schemas.microsoft.com/office/drawing/2014/main" id="{5331F26A-B7E2-4D07-A08B-71A5B26E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80" y="362975"/>
            <a:ext cx="39776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9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Taula d’equivalència. Origen EALI, destí ESBIO</a:t>
            </a:r>
            <a:endParaRPr lang="es-ES" sz="28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17" y="2068782"/>
            <a:ext cx="8236566" cy="4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9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ca-ES" sz="3200" b="1" dirty="0">
                <a:latin typeface="Arial Black" panose="020B0A04020102020204" pitchFamily="34" charset="0"/>
              </a:rPr>
              <a:t>Aspectes significatius sobre la gestió dels expedients de les Dobles Titulacions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Per completar la doble titulació és necessari fer 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TFG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de 18 ECTS cadascun, que poden cursar-se com un de sol de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36 ECTS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que englobi els continguts i competències de les dues titulacions. Tanmateix, l’estudiant pot sol·licitar fer dos TFG diferents, si així ho prefereix.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Quan es finalitzen els estudis de doble titulació cal tramitar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dos títols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i, per tant, cal abonar les taxes associades al tràmit de cada sol·licitud de títol.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7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ca-ES" sz="3200" b="1" dirty="0">
                <a:latin typeface="Arial Black" panose="020B0A04020102020204" pitchFamily="34" charset="0"/>
              </a:rPr>
              <a:t>Aspectes significatius sobre la gestió dels expedients de les Dobles Titulacions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057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Amb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sol.licitud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prèvia, es podran cursar optatives específiques de titulació o fer estades de pràctiques. Les pràctiques seran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extracurriculars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caldrà autorització per fer-les i especificar grau de destí.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Cal aconseguir la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competència genèrica en 3a llengua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per poder obtenir un títol de grau: només caldrà acreditar-la un cop.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Si es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reconeixen/convaliden crèdits per altres estudis universitaris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cal tenir en compte que cal cursar un mínim de 60 ECTS a cada titulació, requisit indispensable per obtenir el títol.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9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306" t="25274" r="14324" b="25419"/>
          <a:stretch/>
        </p:blipFill>
        <p:spPr>
          <a:xfrm>
            <a:off x="261262" y="87083"/>
            <a:ext cx="6910873" cy="4696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306" t="25274" r="14324" b="25419"/>
          <a:stretch/>
        </p:blipFill>
        <p:spPr>
          <a:xfrm>
            <a:off x="227046" y="4046368"/>
            <a:ext cx="4146518" cy="28178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306" t="25274" r="14324" b="25419"/>
          <a:stretch/>
        </p:blipFill>
        <p:spPr>
          <a:xfrm>
            <a:off x="6618506" y="2967122"/>
            <a:ext cx="5528691" cy="37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0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306" t="25274" r="14324" b="25419"/>
          <a:stretch/>
        </p:blipFill>
        <p:spPr>
          <a:xfrm>
            <a:off x="261262" y="87083"/>
            <a:ext cx="6910873" cy="4696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306" t="25274" r="14324" b="25419"/>
          <a:stretch/>
        </p:blipFill>
        <p:spPr>
          <a:xfrm>
            <a:off x="227046" y="4046368"/>
            <a:ext cx="4146518" cy="28178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306" t="25274" r="14324" b="25419"/>
          <a:stretch/>
        </p:blipFill>
        <p:spPr>
          <a:xfrm>
            <a:off x="6618506" y="2967122"/>
            <a:ext cx="5528691" cy="37571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42183" y="6202019"/>
            <a:ext cx="482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eeabb.cap.estudis@upc.edu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45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a-E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Itinerari ESBIO </a:t>
            </a:r>
            <a:r>
              <a:rPr lang="ca-E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ca-E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EALI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Per a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l’estudiantat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ca-E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Sistemes Biològics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cursar el doble grau suposarà: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adquisició de coneixements sobre els procediments utilitzats per la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transformació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de productes agroalimentaris, el control de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qualitat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la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seguretat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dels aliments,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aplicació dels fonaments tecnològics de l'enginyeria al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disseny i maneig d’instal·lacions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equips propis de la indústria alimentària,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capacitat per a analitzar i avaluar l'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impacte mediambiental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dels processos de transformació de productes agroalimentaris, així com gestionar i valoritzar els residus que generen,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adquisició de les </a:t>
            </a:r>
            <a:r>
              <a:rPr lang="ca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atribucions professionals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del grau EALI: exercici lliure de la professió (projectes, consultoria, assessoria, peritatges, direcció d'obres, en l'àmbit agroalimentari), pertinença a col·legis professionals.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300" dirty="0"/>
          </a:p>
        </p:txBody>
      </p:sp>
    </p:spTree>
    <p:extLst>
      <p:ext uri="{BB962C8B-B14F-4D97-AF65-F5344CB8AC3E}">
        <p14:creationId xmlns:p14="http://schemas.microsoft.com/office/powerpoint/2010/main" val="346026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a-E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Itinerari EALI </a:t>
            </a:r>
            <a:r>
              <a:rPr lang="ca-E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E</a:t>
            </a:r>
            <a:r>
              <a:rPr lang="ca-E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SBIO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Per a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l’estudiantat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d'</a:t>
            </a:r>
            <a:r>
              <a:rPr lang="ca-E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Alimentària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cursar el doble grau suposarà: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adquisició de coneixements sobre les bases i tècniques de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producció vegetal i animal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disseny i gestió de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bioprocessos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dirigits a la bioremediació ambiental, tractament d'aigües, producció d'organismes aquàtics,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bioproductes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industrials i cultiu in vitro de teixits vegetals,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aplicació dels fonaments tecnològics de l'enginyeria al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disseny i maneig d'instal·lacions i equipaments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per la producció i transformació de material biològic,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capacitat d'analitzar i avaluar l'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impacte mediambiental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dels processos i de gestionar els residus que generen.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arrodonit 79"/>
          <p:cNvSpPr/>
          <p:nvPr/>
        </p:nvSpPr>
        <p:spPr>
          <a:xfrm>
            <a:off x="9244454" y="637174"/>
            <a:ext cx="2881584" cy="13139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ca-ES" sz="2000" b="1" dirty="0">
                <a:solidFill>
                  <a:schemeClr val="tx1"/>
                </a:solidFill>
              </a:rPr>
              <a:t>Itinerari ESBIO </a:t>
            </a:r>
            <a:r>
              <a:rPr lang="ca-E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 EALI</a:t>
            </a:r>
          </a:p>
          <a:p>
            <a:pPr algn="ctr">
              <a:spcBef>
                <a:spcPts val="600"/>
              </a:spcBef>
            </a:pPr>
            <a:r>
              <a:rPr lang="ca-E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306 ECTS</a:t>
            </a:r>
            <a:endParaRPr lang="ca-ES" sz="2000" b="1" dirty="0">
              <a:solidFill>
                <a:schemeClr val="tx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-6824" y="229452"/>
            <a:ext cx="12198824" cy="6533407"/>
            <a:chOff x="-6824" y="229452"/>
            <a:chExt cx="12198824" cy="6533407"/>
          </a:xfrm>
        </p:grpSpPr>
        <p:grpSp>
          <p:nvGrpSpPr>
            <p:cNvPr id="14" name="Grupo 13"/>
            <p:cNvGrpSpPr/>
            <p:nvPr/>
          </p:nvGrpSpPr>
          <p:grpSpPr>
            <a:xfrm>
              <a:off x="-6824" y="229452"/>
              <a:ext cx="12198824" cy="5855566"/>
              <a:chOff x="-6824" y="666188"/>
              <a:chExt cx="12198824" cy="5855566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-6824" y="666188"/>
                <a:ext cx="10931043" cy="5855566"/>
                <a:chOff x="1335154" y="666188"/>
                <a:chExt cx="10931043" cy="5855566"/>
              </a:xfrm>
            </p:grpSpPr>
            <p:sp>
              <p:nvSpPr>
                <p:cNvPr id="61" name="Rectangle arrodonit 62"/>
                <p:cNvSpPr/>
                <p:nvPr/>
              </p:nvSpPr>
              <p:spPr>
                <a:xfrm>
                  <a:off x="3736716" y="3587170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ca-ES" sz="1400" dirty="0" err="1">
                      <a:solidFill>
                        <a:schemeClr val="tx1"/>
                      </a:solidFill>
                    </a:rPr>
                    <a:t>Bioinstrumentació</a:t>
                  </a:r>
                  <a:r>
                    <a:rPr lang="ca-ES" sz="1400" dirty="0">
                      <a:solidFill>
                        <a:schemeClr val="tx1"/>
                      </a:solidFill>
                    </a:rPr>
                    <a:t> i control</a:t>
                  </a:r>
                </a:p>
              </p:txBody>
            </p:sp>
            <p:sp>
              <p:nvSpPr>
                <p:cNvPr id="64" name="Rectangle arrodonit 62"/>
                <p:cNvSpPr/>
                <p:nvPr/>
              </p:nvSpPr>
              <p:spPr>
                <a:xfrm>
                  <a:off x="5449976" y="3631898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ca-ES" dirty="0">
                      <a:solidFill>
                        <a:schemeClr val="tx1"/>
                      </a:solidFill>
                    </a:rPr>
                    <a:t>Bioreactors</a:t>
                  </a:r>
                </a:p>
              </p:txBody>
            </p:sp>
            <p:sp>
              <p:nvSpPr>
                <p:cNvPr id="65" name="Rectangle arrodonit 62"/>
                <p:cNvSpPr/>
                <p:nvPr/>
              </p:nvSpPr>
              <p:spPr>
                <a:xfrm>
                  <a:off x="7191385" y="3645146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92500" lnSpcReduction="20000"/>
                </a:bodyPr>
                <a:lstStyle/>
                <a:p>
                  <a:pPr algn="ctr"/>
                  <a:r>
                    <a:rPr lang="ca-ES" dirty="0">
                      <a:solidFill>
                        <a:schemeClr val="tx1"/>
                      </a:solidFill>
                    </a:rPr>
                    <a:t>Bioremediació ambiental</a:t>
                  </a:r>
                </a:p>
              </p:txBody>
            </p:sp>
            <p:sp>
              <p:nvSpPr>
                <p:cNvPr id="66" name="Rectangle arrodonit 62"/>
                <p:cNvSpPr/>
                <p:nvPr/>
              </p:nvSpPr>
              <p:spPr>
                <a:xfrm>
                  <a:off x="8904712" y="3630240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r>
                    <a:rPr lang="ca-ES" dirty="0">
                      <a:solidFill>
                        <a:schemeClr val="tx1"/>
                      </a:solidFill>
                    </a:rPr>
                    <a:t>Transferència de massa en sistemes biològics</a:t>
                  </a:r>
                </a:p>
              </p:txBody>
            </p:sp>
            <p:grpSp>
              <p:nvGrpSpPr>
                <p:cNvPr id="2" name="Grupo 1"/>
                <p:cNvGrpSpPr/>
                <p:nvPr/>
              </p:nvGrpSpPr>
              <p:grpSpPr>
                <a:xfrm>
                  <a:off x="1335154" y="666188"/>
                  <a:ext cx="10931043" cy="5855566"/>
                  <a:chOff x="1399762" y="666188"/>
                  <a:chExt cx="10931043" cy="5855566"/>
                </a:xfrm>
              </p:grpSpPr>
              <p:grpSp>
                <p:nvGrpSpPr>
                  <p:cNvPr id="21" name="Agrupa 20"/>
                  <p:cNvGrpSpPr/>
                  <p:nvPr/>
                </p:nvGrpSpPr>
                <p:grpSpPr>
                  <a:xfrm>
                    <a:off x="2063553" y="692696"/>
                    <a:ext cx="8515041" cy="5785284"/>
                    <a:chOff x="611560" y="563726"/>
                    <a:chExt cx="8442914" cy="6139394"/>
                  </a:xfrm>
                </p:grpSpPr>
                <p:grpSp>
                  <p:nvGrpSpPr>
                    <p:cNvPr id="20" name="Agrupa 19"/>
                    <p:cNvGrpSpPr/>
                    <p:nvPr/>
                  </p:nvGrpSpPr>
                  <p:grpSpPr>
                    <a:xfrm>
                      <a:off x="623376" y="563726"/>
                      <a:ext cx="8431098" cy="6139394"/>
                      <a:chOff x="623376" y="563726"/>
                      <a:chExt cx="8431098" cy="6139394"/>
                    </a:xfrm>
                  </p:grpSpPr>
                  <p:grpSp>
                    <p:nvGrpSpPr>
                      <p:cNvPr id="15" name="Agrupa 14"/>
                      <p:cNvGrpSpPr/>
                      <p:nvPr/>
                    </p:nvGrpSpPr>
                    <p:grpSpPr>
                      <a:xfrm>
                        <a:off x="623376" y="563726"/>
                        <a:ext cx="8319216" cy="6139394"/>
                        <a:chOff x="623376" y="563726"/>
                        <a:chExt cx="8319216" cy="6139394"/>
                      </a:xfrm>
                    </p:grpSpPr>
                    <p:grpSp>
                      <p:nvGrpSpPr>
                        <p:cNvPr id="42" name="Agrupa 41"/>
                        <p:cNvGrpSpPr/>
                        <p:nvPr/>
                      </p:nvGrpSpPr>
                      <p:grpSpPr>
                        <a:xfrm>
                          <a:off x="623376" y="563726"/>
                          <a:ext cx="8314224" cy="6089135"/>
                          <a:chOff x="227327" y="184953"/>
                          <a:chExt cx="8314224" cy="6089135"/>
                        </a:xfrm>
                      </p:grpSpPr>
                      <p:sp>
                        <p:nvSpPr>
                          <p:cNvPr id="4" name="Rectangle arrodonit 3"/>
                          <p:cNvSpPr/>
                          <p:nvPr/>
                        </p:nvSpPr>
                        <p:spPr>
                          <a:xfrm>
                            <a:off x="6957551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Química I</a:t>
                            </a:r>
                          </a:p>
                        </p:txBody>
                      </p:sp>
                      <p:sp>
                        <p:nvSpPr>
                          <p:cNvPr id="5" name="Rectangle arrodonit 4"/>
                          <p:cNvSpPr/>
                          <p:nvPr/>
                        </p:nvSpPr>
                        <p:spPr>
                          <a:xfrm>
                            <a:off x="6957551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Química II</a:t>
                            </a:r>
                          </a:p>
                        </p:txBody>
                      </p:sp>
                      <p:sp>
                        <p:nvSpPr>
                          <p:cNvPr id="6" name="Rectangle arrodonit 5"/>
                          <p:cNvSpPr/>
                          <p:nvPr/>
                        </p:nvSpPr>
                        <p:spPr>
                          <a:xfrm>
                            <a:off x="228686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Biologia General</a:t>
                            </a:r>
                          </a:p>
                        </p:txBody>
                      </p:sp>
                      <p:sp>
                        <p:nvSpPr>
                          <p:cNvPr id="7" name="Rectangle arrodonit 6"/>
                          <p:cNvSpPr/>
                          <p:nvPr/>
                        </p:nvSpPr>
                        <p:spPr>
                          <a:xfrm>
                            <a:off x="5251079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600" dirty="0">
                                <a:solidFill>
                                  <a:schemeClr val="tx1"/>
                                </a:solidFill>
                              </a:rPr>
                              <a:t>Matemàtiques I</a:t>
                            </a:r>
                          </a:p>
                        </p:txBody>
                      </p:sp>
                      <p:sp>
                        <p:nvSpPr>
                          <p:cNvPr id="8" name="Rectangle arrodonit 7"/>
                          <p:cNvSpPr/>
                          <p:nvPr/>
                        </p:nvSpPr>
                        <p:spPr>
                          <a:xfrm>
                            <a:off x="3587299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Física I</a:t>
                            </a:r>
                          </a:p>
                        </p:txBody>
                      </p:sp>
                      <p:sp>
                        <p:nvSpPr>
                          <p:cNvPr id="9" name="Rectangle arrodonit 8"/>
                          <p:cNvSpPr/>
                          <p:nvPr/>
                        </p:nvSpPr>
                        <p:spPr>
                          <a:xfrm>
                            <a:off x="1910236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Dibuix de l’enginyeria</a:t>
                            </a:r>
                          </a:p>
                        </p:txBody>
                      </p:sp>
                      <p:sp>
                        <p:nvSpPr>
                          <p:cNvPr id="10" name="Rectangle arrodonit 9"/>
                          <p:cNvSpPr/>
                          <p:nvPr/>
                        </p:nvSpPr>
                        <p:spPr>
                          <a:xfrm>
                            <a:off x="3608360" y="4879535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62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Química i Bioquímica dels Aliments</a:t>
                            </a:r>
                          </a:p>
                        </p:txBody>
                      </p:sp>
                      <p:sp>
                        <p:nvSpPr>
                          <p:cNvPr id="11" name="Rectangle arrodonit 10"/>
                          <p:cNvSpPr/>
                          <p:nvPr/>
                        </p:nvSpPr>
                        <p:spPr>
                          <a:xfrm>
                            <a:off x="3587299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Física II</a:t>
                            </a:r>
                          </a:p>
                        </p:txBody>
                      </p:sp>
                      <p:sp>
                        <p:nvSpPr>
                          <p:cNvPr id="12" name="Rectangle arrodonit 11"/>
                          <p:cNvSpPr/>
                          <p:nvPr/>
                        </p:nvSpPr>
                        <p:spPr>
                          <a:xfrm>
                            <a:off x="5251079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Matemàtiques  II</a:t>
                            </a:r>
                          </a:p>
                        </p:txBody>
                      </p:sp>
                      <p:sp>
                        <p:nvSpPr>
                          <p:cNvPr id="13" name="Rectangle arrodonit 12"/>
                          <p:cNvSpPr/>
                          <p:nvPr/>
                        </p:nvSpPr>
                        <p:spPr>
                          <a:xfrm>
                            <a:off x="1910236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Ciències de la Terra</a:t>
                            </a:r>
                          </a:p>
                        </p:txBody>
                      </p:sp>
                      <p:sp>
                        <p:nvSpPr>
                          <p:cNvPr id="17" name="Rectangle arrodonit 16"/>
                          <p:cNvSpPr/>
                          <p:nvPr/>
                        </p:nvSpPr>
                        <p:spPr>
                          <a:xfrm>
                            <a:off x="228686" y="1755306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Economia i gestió d’empeses</a:t>
                            </a:r>
                          </a:p>
                        </p:txBody>
                      </p:sp>
                      <p:sp>
                        <p:nvSpPr>
                          <p:cNvPr id="18" name="Rectangle arrodonit 17"/>
                          <p:cNvSpPr/>
                          <p:nvPr/>
                        </p:nvSpPr>
                        <p:spPr>
                          <a:xfrm>
                            <a:off x="228686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Biologia Vegetal</a:t>
                            </a:r>
                          </a:p>
                        </p:txBody>
                      </p:sp>
                      <p:sp>
                        <p:nvSpPr>
                          <p:cNvPr id="22" name="Rectangle arrodonit 21"/>
                          <p:cNvSpPr/>
                          <p:nvPr/>
                        </p:nvSpPr>
                        <p:spPr>
                          <a:xfrm>
                            <a:off x="3587299" y="254854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Bioquímica</a:t>
                            </a:r>
                          </a:p>
                        </p:txBody>
                      </p:sp>
                      <p:sp>
                        <p:nvSpPr>
                          <p:cNvPr id="23" name="Rectangle arrodonit 22"/>
                          <p:cNvSpPr/>
                          <p:nvPr/>
                        </p:nvSpPr>
                        <p:spPr>
                          <a:xfrm>
                            <a:off x="227327" y="5624467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92500" lnSpcReduction="20000"/>
                          </a:bodyPr>
                          <a:lstStyle/>
                          <a:p>
                            <a:pPr algn="ctr"/>
                            <a:r>
                              <a:rPr lang="ca-ES" sz="1900" dirty="0">
                                <a:solidFill>
                                  <a:schemeClr val="tx1"/>
                                </a:solidFill>
                              </a:rPr>
                              <a:t>Anàlisi d’alim</a:t>
                            </a:r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ents</a:t>
                            </a:r>
                          </a:p>
                        </p:txBody>
                      </p:sp>
                      <p:sp>
                        <p:nvSpPr>
                          <p:cNvPr id="25" name="Rectangle arrodonit 24"/>
                          <p:cNvSpPr/>
                          <p:nvPr/>
                        </p:nvSpPr>
                        <p:spPr>
                          <a:xfrm>
                            <a:off x="3587299" y="1755306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Geomàtica</a:t>
                            </a:r>
                          </a:p>
                        </p:txBody>
                      </p:sp>
                      <p:sp>
                        <p:nvSpPr>
                          <p:cNvPr id="26" name="Rectangle arrodonit 25"/>
                          <p:cNvSpPr/>
                          <p:nvPr/>
                        </p:nvSpPr>
                        <p:spPr>
                          <a:xfrm>
                            <a:off x="1910236" y="1755306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Estadística</a:t>
                            </a:r>
                          </a:p>
                        </p:txBody>
                      </p:sp>
                      <p:sp>
                        <p:nvSpPr>
                          <p:cNvPr id="27" name="Rectangle arrodonit 26"/>
                          <p:cNvSpPr/>
                          <p:nvPr/>
                        </p:nvSpPr>
                        <p:spPr>
                          <a:xfrm>
                            <a:off x="5328079" y="486214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Tecnologia de la Conservació d’aliments</a:t>
                            </a:r>
                          </a:p>
                        </p:txBody>
                      </p:sp>
                      <p:sp>
                        <p:nvSpPr>
                          <p:cNvPr id="29" name="Rectangle arrodonit 28"/>
                          <p:cNvSpPr/>
                          <p:nvPr/>
                        </p:nvSpPr>
                        <p:spPr>
                          <a:xfrm>
                            <a:off x="1937680" y="5626088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77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Anàlisi de mercats i valoració agrària</a:t>
                            </a:r>
                          </a:p>
                        </p:txBody>
                      </p:sp>
                      <p:sp>
                        <p:nvSpPr>
                          <p:cNvPr id="32" name="Rectangle arrodonit 31"/>
                          <p:cNvSpPr/>
                          <p:nvPr/>
                        </p:nvSpPr>
                        <p:spPr>
                          <a:xfrm>
                            <a:off x="1910236" y="4879535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92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Microbiologia dels Aliments</a:t>
                            </a:r>
                          </a:p>
                        </p:txBody>
                      </p:sp>
                      <p:sp>
                        <p:nvSpPr>
                          <p:cNvPr id="34" name="Rectangle arrodonit 33"/>
                          <p:cNvSpPr/>
                          <p:nvPr/>
                        </p:nvSpPr>
                        <p:spPr>
                          <a:xfrm>
                            <a:off x="228686" y="4879535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Indústries extractives i fermentatives</a:t>
                            </a:r>
                          </a:p>
                        </p:txBody>
                      </p:sp>
                    </p:grpSp>
                    <p:sp>
                      <p:nvSpPr>
                        <p:cNvPr id="43" name="Rectangle arrodonit 42"/>
                        <p:cNvSpPr/>
                        <p:nvPr/>
                      </p:nvSpPr>
                      <p:spPr>
                        <a:xfrm>
                          <a:off x="7358592" y="2141821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ca-ES" sz="1300" dirty="0">
                              <a:solidFill>
                                <a:schemeClr val="tx1"/>
                              </a:solidFill>
                            </a:rPr>
                            <a:t>Sistemes i components energètics</a:t>
                          </a:r>
                        </a:p>
                      </p:txBody>
                    </p:sp>
                    <p:sp>
                      <p:nvSpPr>
                        <p:cNvPr id="55" name="Rectangle arrodonit 54"/>
                        <p:cNvSpPr/>
                        <p:nvPr/>
                      </p:nvSpPr>
                      <p:spPr>
                        <a:xfrm>
                          <a:off x="5652120" y="2141821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ca-ES" dirty="0">
                              <a:solidFill>
                                <a:schemeClr val="tx1"/>
                              </a:solidFill>
                            </a:rPr>
                            <a:t>Hidràulica</a:t>
                          </a:r>
                        </a:p>
                      </p:txBody>
                    </p:sp>
                    <p:sp>
                      <p:nvSpPr>
                        <p:cNvPr id="56" name="Rectangle arrodonit 55"/>
                        <p:cNvSpPr/>
                        <p:nvPr/>
                      </p:nvSpPr>
                      <p:spPr>
                        <a:xfrm>
                          <a:off x="5747215" y="6028675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>
                          <a:normAutofit fontScale="92500" lnSpcReduction="20000"/>
                        </a:bodyPr>
                        <a:lstStyle/>
                        <a:p>
                          <a:pPr algn="ctr"/>
                          <a:r>
                            <a:rPr lang="ca-ES" dirty="0">
                              <a:solidFill>
                                <a:schemeClr val="tx1"/>
                              </a:solidFill>
                            </a:rPr>
                            <a:t>Producció Animal</a:t>
                          </a:r>
                        </a:p>
                      </p:txBody>
                    </p:sp>
                    <p:sp>
                      <p:nvSpPr>
                        <p:cNvPr id="57" name="Rectangle arrodonit 56"/>
                        <p:cNvSpPr/>
                        <p:nvPr/>
                      </p:nvSpPr>
                      <p:spPr>
                        <a:xfrm>
                          <a:off x="4036862" y="6055120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>
                          <a:normAutofit fontScale="92500" lnSpcReduction="20000"/>
                        </a:bodyPr>
                        <a:lstStyle/>
                        <a:p>
                          <a:pPr algn="ctr"/>
                          <a:r>
                            <a:rPr lang="ca-ES" dirty="0">
                              <a:solidFill>
                                <a:schemeClr val="tx1"/>
                              </a:solidFill>
                            </a:rPr>
                            <a:t>Producció Vegetal</a:t>
                          </a:r>
                        </a:p>
                      </p:txBody>
                    </p:sp>
                  </p:grpSp>
                  <p:sp>
                    <p:nvSpPr>
                      <p:cNvPr id="59" name="Rectangle arrodonit 58"/>
                      <p:cNvSpPr/>
                      <p:nvPr/>
                    </p:nvSpPr>
                    <p:spPr>
                      <a:xfrm>
                        <a:off x="7470474" y="6028676"/>
                        <a:ext cx="1584000" cy="648000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tx1"/>
                            </a:solidFill>
                          </a:rPr>
                          <a:t>Indústries càrnies i làcties</a:t>
                        </a:r>
                      </a:p>
                    </p:txBody>
                  </p:sp>
                </p:grpSp>
                <p:sp>
                  <p:nvSpPr>
                    <p:cNvPr id="63" name="Rectangle arrodonit 62"/>
                    <p:cNvSpPr/>
                    <p:nvPr/>
                  </p:nvSpPr>
                  <p:spPr>
                    <a:xfrm>
                      <a:off x="611560" y="3663499"/>
                      <a:ext cx="1584000" cy="648000"/>
                    </a:xfrm>
                    <a:prstGeom prst="round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rmAutofit fontScale="85000" lnSpcReduction="10000"/>
                    </a:bodyPr>
                    <a:lstStyle/>
                    <a:p>
                      <a:pPr algn="ctr"/>
                      <a:r>
                        <a:rPr lang="ca-ES" dirty="0">
                          <a:solidFill>
                            <a:schemeClr val="tx1"/>
                          </a:solidFill>
                        </a:rPr>
                        <a:t>Genòmica i millora genètica</a:t>
                      </a:r>
                    </a:p>
                  </p:txBody>
                </p:sp>
              </p:grpSp>
              <p:sp>
                <p:nvSpPr>
                  <p:cNvPr id="44" name="Rectangle arrodonit 62"/>
                  <p:cNvSpPr/>
                  <p:nvPr/>
                </p:nvSpPr>
                <p:spPr>
                  <a:xfrm>
                    <a:off x="8961303" y="5135786"/>
                    <a:ext cx="1597532" cy="610624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Gestió de la qualitat i seguretat alimentària</a:t>
                    </a:r>
                  </a:p>
                </p:txBody>
              </p:sp>
              <p:sp>
                <p:nvSpPr>
                  <p:cNvPr id="45" name="Rectangle arrodonit 71"/>
                  <p:cNvSpPr/>
                  <p:nvPr/>
                </p:nvSpPr>
                <p:spPr>
                  <a:xfrm>
                    <a:off x="10634557" y="4439746"/>
                    <a:ext cx="1597532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Disseny per a </a:t>
                    </a:r>
                    <a:r>
                      <a:rPr lang="ca-ES" dirty="0" err="1">
                        <a:solidFill>
                          <a:schemeClr val="tx1"/>
                        </a:solidFill>
                      </a:rPr>
                      <a:t>instal.lacions</a:t>
                    </a:r>
                    <a:r>
                      <a:rPr lang="ca-ES" dirty="0">
                        <a:solidFill>
                          <a:schemeClr val="tx1"/>
                        </a:solidFill>
                      </a:rPr>
                      <a:t> per a </a:t>
                    </a:r>
                    <a:r>
                      <a:rPr lang="ca-ES" dirty="0" err="1">
                        <a:solidFill>
                          <a:schemeClr val="tx1"/>
                        </a:solidFill>
                      </a:rPr>
                      <a:t>biosisstemes</a:t>
                    </a:r>
                    <a:endParaRPr lang="ca-E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Rectangle arrodonit 5"/>
                  <p:cNvSpPr/>
                  <p:nvPr/>
                </p:nvSpPr>
                <p:spPr>
                  <a:xfrm>
                    <a:off x="1441175" y="666188"/>
                    <a:ext cx="561754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Q1</a:t>
                    </a:r>
                  </a:p>
                </p:txBody>
              </p:sp>
              <p:sp>
                <p:nvSpPr>
                  <p:cNvPr id="47" name="Rectangle arrodonit 5"/>
                  <p:cNvSpPr/>
                  <p:nvPr/>
                </p:nvSpPr>
                <p:spPr>
                  <a:xfrm>
                    <a:off x="1399762" y="1385119"/>
                    <a:ext cx="596617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Q2</a:t>
                    </a:r>
                  </a:p>
                </p:txBody>
              </p:sp>
              <p:sp>
                <p:nvSpPr>
                  <p:cNvPr id="48" name="Rectangle arrodonit 5"/>
                  <p:cNvSpPr/>
                  <p:nvPr/>
                </p:nvSpPr>
                <p:spPr>
                  <a:xfrm>
                    <a:off x="1399762" y="2179769"/>
                    <a:ext cx="596617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Q3</a:t>
                    </a:r>
                  </a:p>
                </p:txBody>
              </p:sp>
              <p:sp>
                <p:nvSpPr>
                  <p:cNvPr id="49" name="Rectangle arrodonit 5"/>
                  <p:cNvSpPr/>
                  <p:nvPr/>
                </p:nvSpPr>
                <p:spPr>
                  <a:xfrm>
                    <a:off x="1399763" y="2922945"/>
                    <a:ext cx="603166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Q4</a:t>
                    </a:r>
                  </a:p>
                </p:txBody>
              </p:sp>
              <p:sp>
                <p:nvSpPr>
                  <p:cNvPr id="50" name="Rectangle arrodonit 5"/>
                  <p:cNvSpPr/>
                  <p:nvPr/>
                </p:nvSpPr>
                <p:spPr>
                  <a:xfrm>
                    <a:off x="1399762" y="3713633"/>
                    <a:ext cx="596617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Q5</a:t>
                    </a:r>
                  </a:p>
                </p:txBody>
              </p:sp>
              <p:sp>
                <p:nvSpPr>
                  <p:cNvPr id="51" name="Rectangle arrodonit 5"/>
                  <p:cNvSpPr/>
                  <p:nvPr/>
                </p:nvSpPr>
                <p:spPr>
                  <a:xfrm>
                    <a:off x="1399762" y="4460771"/>
                    <a:ext cx="577040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Q6</a:t>
                    </a:r>
                  </a:p>
                </p:txBody>
              </p:sp>
              <p:sp>
                <p:nvSpPr>
                  <p:cNvPr id="52" name="Rectangle arrodonit 5"/>
                  <p:cNvSpPr/>
                  <p:nvPr/>
                </p:nvSpPr>
                <p:spPr>
                  <a:xfrm>
                    <a:off x="1399762" y="5147471"/>
                    <a:ext cx="577040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Q7</a:t>
                    </a:r>
                  </a:p>
                </p:txBody>
              </p:sp>
              <p:sp>
                <p:nvSpPr>
                  <p:cNvPr id="53" name="Rectangle arrodonit 5"/>
                  <p:cNvSpPr/>
                  <p:nvPr/>
                </p:nvSpPr>
                <p:spPr>
                  <a:xfrm>
                    <a:off x="1399762" y="5911130"/>
                    <a:ext cx="605198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Q8</a:t>
                    </a:r>
                  </a:p>
                </p:txBody>
              </p:sp>
              <p:sp>
                <p:nvSpPr>
                  <p:cNvPr id="67" name="Rectangle arrodonit 62"/>
                  <p:cNvSpPr/>
                  <p:nvPr/>
                </p:nvSpPr>
                <p:spPr>
                  <a:xfrm>
                    <a:off x="10657642" y="3640184"/>
                    <a:ext cx="1597532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Modelització i simulació de sistemes biològics</a:t>
                    </a:r>
                  </a:p>
                </p:txBody>
              </p:sp>
              <p:sp>
                <p:nvSpPr>
                  <p:cNvPr id="68" name="Rectangle arrodonit 70"/>
                  <p:cNvSpPr/>
                  <p:nvPr/>
                </p:nvSpPr>
                <p:spPr>
                  <a:xfrm>
                    <a:off x="2061960" y="4371443"/>
                    <a:ext cx="1632060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7500" lnSpcReduction="20000"/>
                  </a:bodyPr>
                  <a:lstStyle/>
                  <a:p>
                    <a:pPr algn="ctr"/>
                    <a:r>
                      <a:rPr lang="ca-ES" dirty="0" err="1">
                        <a:solidFill>
                          <a:schemeClr val="tx1"/>
                        </a:solidFill>
                      </a:rPr>
                      <a:t>Aquatic</a:t>
                    </a:r>
                    <a:r>
                      <a:rPr lang="ca-E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chemeClr val="tx1"/>
                        </a:solidFill>
                      </a:rPr>
                      <a:t>organisms</a:t>
                    </a:r>
                    <a:r>
                      <a:rPr lang="ca-E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chemeClr val="tx1"/>
                        </a:solidFill>
                      </a:rPr>
                      <a:t>production</a:t>
                    </a:r>
                    <a:endParaRPr lang="ca-E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Rectangle arrodonit 70"/>
                  <p:cNvSpPr/>
                  <p:nvPr/>
                </p:nvSpPr>
                <p:spPr>
                  <a:xfrm>
                    <a:off x="3779178" y="4367271"/>
                    <a:ext cx="1632060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00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Ecologia i sistemes de gestió ambiental</a:t>
                    </a:r>
                  </a:p>
                </p:txBody>
              </p:sp>
              <p:sp>
                <p:nvSpPr>
                  <p:cNvPr id="74" name="Rectangle arrodonit 70"/>
                  <p:cNvSpPr/>
                  <p:nvPr/>
                </p:nvSpPr>
                <p:spPr>
                  <a:xfrm>
                    <a:off x="10698745" y="5856220"/>
                    <a:ext cx="1632060" cy="610624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7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Construcció i càlcul d’estructures</a:t>
                    </a:r>
                  </a:p>
                </p:txBody>
              </p:sp>
            </p:grpSp>
          </p:grpSp>
          <p:sp>
            <p:nvSpPr>
              <p:cNvPr id="75" name="Rectangle arrodonit 70"/>
              <p:cNvSpPr/>
              <p:nvPr/>
            </p:nvSpPr>
            <p:spPr>
              <a:xfrm>
                <a:off x="11001272" y="5885788"/>
                <a:ext cx="1190728" cy="61062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ca-ES" sz="1200" dirty="0">
                    <a:solidFill>
                      <a:schemeClr val="tx1"/>
                    </a:solidFill>
                  </a:rPr>
                  <a:t>Disseny d’indústries alimentàries</a:t>
                </a:r>
              </a:p>
            </p:txBody>
          </p:sp>
        </p:grpSp>
        <p:sp>
          <p:nvSpPr>
            <p:cNvPr id="76" name="Rectangle arrodonit 5"/>
            <p:cNvSpPr/>
            <p:nvPr/>
          </p:nvSpPr>
          <p:spPr>
            <a:xfrm>
              <a:off x="22744" y="6152235"/>
              <a:ext cx="605198" cy="6106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dirty="0">
                  <a:solidFill>
                    <a:schemeClr val="tx1"/>
                  </a:solidFill>
                </a:rPr>
                <a:t>Q9</a:t>
              </a:r>
            </a:p>
            <a:p>
              <a:pPr algn="ctr"/>
              <a:r>
                <a:rPr lang="ca-ES" sz="1600" dirty="0">
                  <a:solidFill>
                    <a:schemeClr val="tx1"/>
                  </a:solidFill>
                </a:rPr>
                <a:t>Q10</a:t>
              </a:r>
            </a:p>
          </p:txBody>
        </p:sp>
        <p:sp>
          <p:nvSpPr>
            <p:cNvPr id="77" name="Rectangle arrodonit 69"/>
            <p:cNvSpPr/>
            <p:nvPr/>
          </p:nvSpPr>
          <p:spPr>
            <a:xfrm>
              <a:off x="665703" y="6130016"/>
              <a:ext cx="10258516" cy="610624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ca-ES" dirty="0">
                  <a:solidFill>
                    <a:schemeClr val="tx1"/>
                  </a:solidFill>
                </a:rPr>
                <a:t>TFG1 + TFG2</a:t>
              </a:r>
            </a:p>
          </p:txBody>
        </p:sp>
      </p:grpSp>
      <p:sp>
        <p:nvSpPr>
          <p:cNvPr id="73" name="Rectangle arrodonit 69"/>
          <p:cNvSpPr/>
          <p:nvPr/>
        </p:nvSpPr>
        <p:spPr>
          <a:xfrm>
            <a:off x="655374" y="2447873"/>
            <a:ext cx="1597532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Biologia molecular i eines biotecnològiques</a:t>
            </a:r>
          </a:p>
        </p:txBody>
      </p:sp>
      <p:sp>
        <p:nvSpPr>
          <p:cNvPr id="78" name="Rectangle arrodonit 70"/>
          <p:cNvSpPr/>
          <p:nvPr/>
        </p:nvSpPr>
        <p:spPr>
          <a:xfrm>
            <a:off x="5718289" y="2449451"/>
            <a:ext cx="1632060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Microbiologia i metabolisme microbià</a:t>
            </a:r>
          </a:p>
        </p:txBody>
      </p:sp>
      <p:sp>
        <p:nvSpPr>
          <p:cNvPr id="79" name="Rectangle arrodonit 71"/>
          <p:cNvSpPr/>
          <p:nvPr/>
        </p:nvSpPr>
        <p:spPr>
          <a:xfrm>
            <a:off x="2349823" y="2447873"/>
            <a:ext cx="1597532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Circuits i sistemes electrònics</a:t>
            </a:r>
          </a:p>
        </p:txBody>
      </p:sp>
      <p:sp>
        <p:nvSpPr>
          <p:cNvPr id="81" name="Rectangle arrodonit 70"/>
          <p:cNvSpPr/>
          <p:nvPr/>
        </p:nvSpPr>
        <p:spPr>
          <a:xfrm>
            <a:off x="7496510" y="2477505"/>
            <a:ext cx="1632060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Transferència de calor en sistemes biològics</a:t>
            </a:r>
          </a:p>
        </p:txBody>
      </p:sp>
      <p:sp>
        <p:nvSpPr>
          <p:cNvPr id="88" name="Rectangle arrodonit 62"/>
          <p:cNvSpPr/>
          <p:nvPr/>
        </p:nvSpPr>
        <p:spPr>
          <a:xfrm>
            <a:off x="10915540" y="3209424"/>
            <a:ext cx="1210498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Biotecnologia aplicada a la producció</a:t>
            </a:r>
          </a:p>
        </p:txBody>
      </p:sp>
      <p:sp>
        <p:nvSpPr>
          <p:cNvPr id="89" name="Rectangle arrodonit 70"/>
          <p:cNvSpPr/>
          <p:nvPr/>
        </p:nvSpPr>
        <p:spPr>
          <a:xfrm>
            <a:off x="4126468" y="3959168"/>
            <a:ext cx="1632060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Programació i resolució de problemes a la bioenginyeria</a:t>
            </a:r>
          </a:p>
        </p:txBody>
      </p:sp>
      <p:sp>
        <p:nvSpPr>
          <p:cNvPr id="90" name="Rectangle arrodonit 70"/>
          <p:cNvSpPr/>
          <p:nvPr/>
        </p:nvSpPr>
        <p:spPr>
          <a:xfrm>
            <a:off x="5862011" y="3961440"/>
            <a:ext cx="1632060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Tractament biològic de residus</a:t>
            </a:r>
          </a:p>
        </p:txBody>
      </p:sp>
      <p:sp>
        <p:nvSpPr>
          <p:cNvPr id="91" name="Rectangle arrodonit 70"/>
          <p:cNvSpPr/>
          <p:nvPr/>
        </p:nvSpPr>
        <p:spPr>
          <a:xfrm>
            <a:off x="7556612" y="3984184"/>
            <a:ext cx="1632060" cy="610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Biomassa per a usos no alimentaris</a:t>
            </a:r>
          </a:p>
        </p:txBody>
      </p:sp>
    </p:spTree>
    <p:extLst>
      <p:ext uri="{BB962C8B-B14F-4D97-AF65-F5344CB8AC3E}">
        <p14:creationId xmlns:p14="http://schemas.microsoft.com/office/powerpoint/2010/main" val="383893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arrodonit 79"/>
          <p:cNvSpPr/>
          <p:nvPr/>
        </p:nvSpPr>
        <p:spPr>
          <a:xfrm>
            <a:off x="9244454" y="663867"/>
            <a:ext cx="2881584" cy="1283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ca-ES" sz="2000" b="1" dirty="0">
                <a:solidFill>
                  <a:schemeClr val="tx1"/>
                </a:solidFill>
              </a:rPr>
              <a:t>Itinerari EALI </a:t>
            </a:r>
            <a:r>
              <a:rPr lang="ca-E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 ESBIO</a:t>
            </a:r>
          </a:p>
          <a:p>
            <a:pPr algn="ctr">
              <a:spcBef>
                <a:spcPts val="600"/>
              </a:spcBef>
            </a:pPr>
            <a:r>
              <a:rPr lang="ca-E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306 ECTS</a:t>
            </a:r>
            <a:endParaRPr lang="ca-ES" sz="2000" b="1" dirty="0">
              <a:solidFill>
                <a:schemeClr val="tx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-6824" y="229452"/>
            <a:ext cx="12198824" cy="6533407"/>
            <a:chOff x="-6824" y="229452"/>
            <a:chExt cx="12198824" cy="6533407"/>
          </a:xfrm>
        </p:grpSpPr>
        <p:grpSp>
          <p:nvGrpSpPr>
            <p:cNvPr id="14" name="Grupo 13"/>
            <p:cNvGrpSpPr/>
            <p:nvPr/>
          </p:nvGrpSpPr>
          <p:grpSpPr>
            <a:xfrm>
              <a:off x="-6824" y="229452"/>
              <a:ext cx="12198824" cy="5878634"/>
              <a:chOff x="-6824" y="666188"/>
              <a:chExt cx="12198824" cy="5878634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-6824" y="666188"/>
                <a:ext cx="10931043" cy="5878634"/>
                <a:chOff x="1335154" y="666188"/>
                <a:chExt cx="10931043" cy="5878634"/>
              </a:xfrm>
            </p:grpSpPr>
            <p:sp>
              <p:nvSpPr>
                <p:cNvPr id="61" name="Rectangle arrodonit 62"/>
                <p:cNvSpPr/>
                <p:nvPr/>
              </p:nvSpPr>
              <p:spPr>
                <a:xfrm>
                  <a:off x="3736716" y="5115746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ca-ES" sz="1400" dirty="0" err="1">
                      <a:solidFill>
                        <a:schemeClr val="tx1"/>
                      </a:solidFill>
                    </a:rPr>
                    <a:t>Bioinstrumentació</a:t>
                  </a:r>
                  <a:r>
                    <a:rPr lang="ca-ES" sz="1400" dirty="0">
                      <a:solidFill>
                        <a:schemeClr val="tx1"/>
                      </a:solidFill>
                    </a:rPr>
                    <a:t> i control</a:t>
                  </a:r>
                  <a:endParaRPr lang="ca-ES" sz="1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arrodonit 62"/>
                <p:cNvSpPr/>
                <p:nvPr/>
              </p:nvSpPr>
              <p:spPr>
                <a:xfrm>
                  <a:off x="5449976" y="5160474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ca-ES" dirty="0">
                      <a:solidFill>
                        <a:schemeClr val="tx1"/>
                      </a:solidFill>
                    </a:rPr>
                    <a:t>Bioreactors</a:t>
                  </a:r>
                </a:p>
              </p:txBody>
            </p:sp>
            <p:sp>
              <p:nvSpPr>
                <p:cNvPr id="65" name="Rectangle arrodonit 62"/>
                <p:cNvSpPr/>
                <p:nvPr/>
              </p:nvSpPr>
              <p:spPr>
                <a:xfrm>
                  <a:off x="7191385" y="5173722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92500" lnSpcReduction="20000"/>
                </a:bodyPr>
                <a:lstStyle/>
                <a:p>
                  <a:pPr algn="ctr"/>
                  <a:r>
                    <a:rPr lang="ca-ES" dirty="0">
                      <a:solidFill>
                        <a:schemeClr val="tx1"/>
                      </a:solidFill>
                    </a:rPr>
                    <a:t>Bioremediació ambiental</a:t>
                  </a:r>
                </a:p>
              </p:txBody>
            </p:sp>
            <p:sp>
              <p:nvSpPr>
                <p:cNvPr id="66" name="Rectangle arrodonit 62"/>
                <p:cNvSpPr/>
                <p:nvPr/>
              </p:nvSpPr>
              <p:spPr>
                <a:xfrm>
                  <a:off x="8904712" y="5158816"/>
                  <a:ext cx="1597532" cy="610624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r>
                    <a:rPr lang="ca-ES" dirty="0">
                      <a:solidFill>
                        <a:schemeClr val="tx1"/>
                      </a:solidFill>
                    </a:rPr>
                    <a:t>Biotecnologia aplicada a la producció</a:t>
                  </a:r>
                </a:p>
              </p:txBody>
            </p:sp>
            <p:grpSp>
              <p:nvGrpSpPr>
                <p:cNvPr id="2" name="Grupo 1"/>
                <p:cNvGrpSpPr/>
                <p:nvPr/>
              </p:nvGrpSpPr>
              <p:grpSpPr>
                <a:xfrm>
                  <a:off x="1335154" y="666188"/>
                  <a:ext cx="10931043" cy="5878634"/>
                  <a:chOff x="1399762" y="666188"/>
                  <a:chExt cx="10931043" cy="5878634"/>
                </a:xfrm>
              </p:grpSpPr>
              <p:grpSp>
                <p:nvGrpSpPr>
                  <p:cNvPr id="21" name="Agrupa 20"/>
                  <p:cNvGrpSpPr/>
                  <p:nvPr/>
                </p:nvGrpSpPr>
                <p:grpSpPr>
                  <a:xfrm>
                    <a:off x="2063553" y="692696"/>
                    <a:ext cx="8466407" cy="5060182"/>
                    <a:chOff x="611560" y="563726"/>
                    <a:chExt cx="8394692" cy="5369911"/>
                  </a:xfrm>
                </p:grpSpPr>
                <p:grpSp>
                  <p:nvGrpSpPr>
                    <p:cNvPr id="20" name="Agrupa 19"/>
                    <p:cNvGrpSpPr/>
                    <p:nvPr/>
                  </p:nvGrpSpPr>
                  <p:grpSpPr>
                    <a:xfrm>
                      <a:off x="624735" y="563726"/>
                      <a:ext cx="8381517" cy="4629830"/>
                      <a:chOff x="624735" y="563726"/>
                      <a:chExt cx="8381517" cy="4629830"/>
                    </a:xfrm>
                  </p:grpSpPr>
                  <p:grpSp>
                    <p:nvGrpSpPr>
                      <p:cNvPr id="15" name="Agrupa 14"/>
                      <p:cNvGrpSpPr/>
                      <p:nvPr/>
                    </p:nvGrpSpPr>
                    <p:grpSpPr>
                      <a:xfrm>
                        <a:off x="624735" y="563726"/>
                        <a:ext cx="8381517" cy="4629605"/>
                        <a:chOff x="624735" y="563726"/>
                        <a:chExt cx="8381517" cy="4629605"/>
                      </a:xfrm>
                    </p:grpSpPr>
                    <p:grpSp>
                      <p:nvGrpSpPr>
                        <p:cNvPr id="42" name="Agrupa 41"/>
                        <p:cNvGrpSpPr/>
                        <p:nvPr/>
                      </p:nvGrpSpPr>
                      <p:grpSpPr>
                        <a:xfrm>
                          <a:off x="624735" y="563726"/>
                          <a:ext cx="8381517" cy="4629605"/>
                          <a:chOff x="228686" y="184953"/>
                          <a:chExt cx="8381517" cy="4629605"/>
                        </a:xfrm>
                      </p:grpSpPr>
                      <p:sp>
                        <p:nvSpPr>
                          <p:cNvPr id="4" name="Rectangle arrodonit 3"/>
                          <p:cNvSpPr/>
                          <p:nvPr/>
                        </p:nvSpPr>
                        <p:spPr>
                          <a:xfrm>
                            <a:off x="6957551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Química I</a:t>
                            </a:r>
                          </a:p>
                        </p:txBody>
                      </p:sp>
                      <p:sp>
                        <p:nvSpPr>
                          <p:cNvPr id="5" name="Rectangle arrodonit 4"/>
                          <p:cNvSpPr/>
                          <p:nvPr/>
                        </p:nvSpPr>
                        <p:spPr>
                          <a:xfrm>
                            <a:off x="6957551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Química II</a:t>
                            </a:r>
                          </a:p>
                        </p:txBody>
                      </p:sp>
                      <p:sp>
                        <p:nvSpPr>
                          <p:cNvPr id="6" name="Rectangle arrodonit 5"/>
                          <p:cNvSpPr/>
                          <p:nvPr/>
                        </p:nvSpPr>
                        <p:spPr>
                          <a:xfrm>
                            <a:off x="228686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Biologia General</a:t>
                            </a:r>
                          </a:p>
                        </p:txBody>
                      </p:sp>
                      <p:sp>
                        <p:nvSpPr>
                          <p:cNvPr id="7" name="Rectangle arrodonit 6"/>
                          <p:cNvSpPr/>
                          <p:nvPr/>
                        </p:nvSpPr>
                        <p:spPr>
                          <a:xfrm>
                            <a:off x="5251079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600" dirty="0">
                                <a:solidFill>
                                  <a:schemeClr val="tx1"/>
                                </a:solidFill>
                              </a:rPr>
                              <a:t>Matemàtiques I</a:t>
                            </a:r>
                          </a:p>
                        </p:txBody>
                      </p:sp>
                      <p:sp>
                        <p:nvSpPr>
                          <p:cNvPr id="8" name="Rectangle arrodonit 7"/>
                          <p:cNvSpPr/>
                          <p:nvPr/>
                        </p:nvSpPr>
                        <p:spPr>
                          <a:xfrm>
                            <a:off x="3587299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Física I</a:t>
                            </a:r>
                          </a:p>
                        </p:txBody>
                      </p:sp>
                      <p:sp>
                        <p:nvSpPr>
                          <p:cNvPr id="9" name="Rectangle arrodonit 8"/>
                          <p:cNvSpPr/>
                          <p:nvPr/>
                        </p:nvSpPr>
                        <p:spPr>
                          <a:xfrm>
                            <a:off x="1910236" y="184953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Dibuix de l’enginyeria</a:t>
                            </a:r>
                          </a:p>
                        </p:txBody>
                      </p:sp>
                      <p:sp>
                        <p:nvSpPr>
                          <p:cNvPr id="10" name="Rectangle arrodonit 9"/>
                          <p:cNvSpPr/>
                          <p:nvPr/>
                        </p:nvSpPr>
                        <p:spPr>
                          <a:xfrm>
                            <a:off x="3608360" y="336602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62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Química i Bioquímica dels Aliments</a:t>
                            </a:r>
                          </a:p>
                        </p:txBody>
                      </p:sp>
                      <p:sp>
                        <p:nvSpPr>
                          <p:cNvPr id="11" name="Rectangle arrodonit 10"/>
                          <p:cNvSpPr/>
                          <p:nvPr/>
                        </p:nvSpPr>
                        <p:spPr>
                          <a:xfrm>
                            <a:off x="3587299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Física II</a:t>
                            </a:r>
                          </a:p>
                        </p:txBody>
                      </p:sp>
                      <p:sp>
                        <p:nvSpPr>
                          <p:cNvPr id="12" name="Rectangle arrodonit 11"/>
                          <p:cNvSpPr/>
                          <p:nvPr/>
                        </p:nvSpPr>
                        <p:spPr>
                          <a:xfrm>
                            <a:off x="5251079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Matemàtiques  II</a:t>
                            </a:r>
                          </a:p>
                        </p:txBody>
                      </p:sp>
                      <p:sp>
                        <p:nvSpPr>
                          <p:cNvPr id="13" name="Rectangle arrodonit 12"/>
                          <p:cNvSpPr/>
                          <p:nvPr/>
                        </p:nvSpPr>
                        <p:spPr>
                          <a:xfrm>
                            <a:off x="1910236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Ciències de la Terra</a:t>
                            </a:r>
                          </a:p>
                        </p:txBody>
                      </p:sp>
                      <p:sp>
                        <p:nvSpPr>
                          <p:cNvPr id="17" name="Rectangle arrodonit 16"/>
                          <p:cNvSpPr/>
                          <p:nvPr/>
                        </p:nvSpPr>
                        <p:spPr>
                          <a:xfrm>
                            <a:off x="228686" y="1755306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Economia i gestió d’empeses</a:t>
                            </a:r>
                          </a:p>
                        </p:txBody>
                      </p:sp>
                      <p:sp>
                        <p:nvSpPr>
                          <p:cNvPr id="18" name="Rectangle arrodonit 17"/>
                          <p:cNvSpPr/>
                          <p:nvPr/>
                        </p:nvSpPr>
                        <p:spPr>
                          <a:xfrm>
                            <a:off x="228686" y="956911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Biologia Vegetal</a:t>
                            </a:r>
                          </a:p>
                        </p:txBody>
                      </p:sp>
                      <p:sp>
                        <p:nvSpPr>
                          <p:cNvPr id="19" name="Rectangle arrodonit 18"/>
                          <p:cNvSpPr/>
                          <p:nvPr/>
                        </p:nvSpPr>
                        <p:spPr>
                          <a:xfrm>
                            <a:off x="1910236" y="4166558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700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Disseny d’indústries alimentàries</a:t>
                            </a:r>
                          </a:p>
                        </p:txBody>
                      </p:sp>
                      <p:sp>
                        <p:nvSpPr>
                          <p:cNvPr id="22" name="Rectangle arrodonit 21"/>
                          <p:cNvSpPr/>
                          <p:nvPr/>
                        </p:nvSpPr>
                        <p:spPr>
                          <a:xfrm>
                            <a:off x="3587299" y="254854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Fonaments Bioquímica i Microbiologia</a:t>
                            </a:r>
                          </a:p>
                        </p:txBody>
                      </p:sp>
                      <p:sp>
                        <p:nvSpPr>
                          <p:cNvPr id="23" name="Rectangle arrodonit 22"/>
                          <p:cNvSpPr/>
                          <p:nvPr/>
                        </p:nvSpPr>
                        <p:spPr>
                          <a:xfrm>
                            <a:off x="228686" y="254854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92500" lnSpcReduction="20000"/>
                          </a:bodyPr>
                          <a:lstStyle/>
                          <a:p>
                            <a:pPr algn="ctr"/>
                            <a:r>
                              <a:rPr lang="ca-ES" sz="1900" dirty="0">
                                <a:solidFill>
                                  <a:schemeClr val="tx1"/>
                                </a:solidFill>
                              </a:rPr>
                              <a:t>Anàlisi d’alim</a:t>
                            </a:r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ents</a:t>
                            </a:r>
                          </a:p>
                        </p:txBody>
                      </p:sp>
                      <p:sp>
                        <p:nvSpPr>
                          <p:cNvPr id="25" name="Rectangle arrodonit 24"/>
                          <p:cNvSpPr/>
                          <p:nvPr/>
                        </p:nvSpPr>
                        <p:spPr>
                          <a:xfrm>
                            <a:off x="3587299" y="1755306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Geomàtica</a:t>
                            </a:r>
                          </a:p>
                        </p:txBody>
                      </p:sp>
                      <p:sp>
                        <p:nvSpPr>
                          <p:cNvPr id="26" name="Rectangle arrodonit 25"/>
                          <p:cNvSpPr/>
                          <p:nvPr/>
                        </p:nvSpPr>
                        <p:spPr>
                          <a:xfrm>
                            <a:off x="1910236" y="1755306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Estadística</a:t>
                            </a:r>
                          </a:p>
                        </p:txBody>
                      </p:sp>
                      <p:sp>
                        <p:nvSpPr>
                          <p:cNvPr id="27" name="Rectangle arrodonit 26"/>
                          <p:cNvSpPr/>
                          <p:nvPr/>
                        </p:nvSpPr>
                        <p:spPr>
                          <a:xfrm>
                            <a:off x="5328079" y="3348629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Tecnologia de la Conservació d’aliments</a:t>
                            </a:r>
                          </a:p>
                        </p:txBody>
                      </p:sp>
                      <p:sp>
                        <p:nvSpPr>
                          <p:cNvPr id="28" name="Rectangle arrodonit 27"/>
                          <p:cNvSpPr/>
                          <p:nvPr/>
                        </p:nvSpPr>
                        <p:spPr>
                          <a:xfrm>
                            <a:off x="7026203" y="335041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77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Unit </a:t>
                            </a:r>
                            <a:r>
                              <a:rPr lang="ca-ES" dirty="0" err="1">
                                <a:solidFill>
                                  <a:schemeClr val="tx1"/>
                                </a:solidFill>
                              </a:rPr>
                              <a:t>operations</a:t>
                            </a:r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 in </a:t>
                            </a:r>
                            <a:r>
                              <a:rPr lang="ca-ES" dirty="0" err="1">
                                <a:solidFill>
                                  <a:schemeClr val="tx1"/>
                                </a:solidFill>
                              </a:rPr>
                              <a:t>the</a:t>
                            </a:r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 </a:t>
                            </a:r>
                            <a:r>
                              <a:rPr lang="ca-ES" dirty="0" err="1">
                                <a:solidFill>
                                  <a:schemeClr val="tx1"/>
                                </a:solidFill>
                              </a:rPr>
                              <a:t>food</a:t>
                            </a:r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 </a:t>
                            </a:r>
                            <a:r>
                              <a:rPr lang="ca-ES" dirty="0" err="1">
                                <a:solidFill>
                                  <a:schemeClr val="tx1"/>
                                </a:solidFill>
                              </a:rPr>
                              <a:t>industry</a:t>
                            </a:r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29" name="Rectangle arrodonit 28"/>
                          <p:cNvSpPr/>
                          <p:nvPr/>
                        </p:nvSpPr>
                        <p:spPr>
                          <a:xfrm>
                            <a:off x="1910236" y="254854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77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Anàlisi de mercats i valoració agrària</a:t>
                            </a:r>
                          </a:p>
                        </p:txBody>
                      </p:sp>
                      <p:sp>
                        <p:nvSpPr>
                          <p:cNvPr id="30" name="Rectangle arrodonit 29"/>
                          <p:cNvSpPr/>
                          <p:nvPr/>
                        </p:nvSpPr>
                        <p:spPr>
                          <a:xfrm>
                            <a:off x="3587299" y="4166558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62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Gestió Ambiental d’indústries Alimentàries</a:t>
                            </a:r>
                          </a:p>
                        </p:txBody>
                      </p:sp>
                      <p:sp>
                        <p:nvSpPr>
                          <p:cNvPr id="32" name="Rectangle arrodonit 31"/>
                          <p:cNvSpPr/>
                          <p:nvPr/>
                        </p:nvSpPr>
                        <p:spPr>
                          <a:xfrm>
                            <a:off x="1910236" y="336602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>
                            <a:normAutofit fontScale="92500" lnSpcReduction="20000"/>
                          </a:bodyPr>
                          <a:lstStyle/>
                          <a:p>
                            <a:pPr algn="ctr"/>
                            <a:r>
                              <a:rPr lang="ca-ES" dirty="0">
                                <a:solidFill>
                                  <a:schemeClr val="tx1"/>
                                </a:solidFill>
                              </a:rPr>
                              <a:t>Microbiologia dels Aliments</a:t>
                            </a:r>
                          </a:p>
                        </p:txBody>
                      </p:sp>
                      <p:sp>
                        <p:nvSpPr>
                          <p:cNvPr id="34" name="Rectangle arrodonit 33"/>
                          <p:cNvSpPr/>
                          <p:nvPr/>
                        </p:nvSpPr>
                        <p:spPr>
                          <a:xfrm>
                            <a:off x="228686" y="3366022"/>
                            <a:ext cx="1584000" cy="648000"/>
                          </a:xfrm>
                          <a:prstGeom prst="round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  <a:effectLst>
                            <a:outerShdw blurRad="44450" dist="27940" dir="5400000" algn="ctr">
                              <a:srgbClr val="000000">
                                <a:alpha val="32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alanced" dir="t">
                              <a:rot lat="0" lon="0" rev="8700000"/>
                            </a:lightRig>
                          </a:scene3d>
                          <a:sp3d>
                            <a:bevelT w="190500" h="38100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ca-ES" sz="1400" dirty="0">
                                <a:solidFill>
                                  <a:schemeClr val="tx1"/>
                                </a:solidFill>
                              </a:rPr>
                              <a:t>Indústries extractives i fermentatives</a:t>
                            </a:r>
                          </a:p>
                        </p:txBody>
                      </p:sp>
                    </p:grpSp>
                    <p:sp>
                      <p:nvSpPr>
                        <p:cNvPr id="43" name="Rectangle arrodonit 42"/>
                        <p:cNvSpPr/>
                        <p:nvPr/>
                      </p:nvSpPr>
                      <p:spPr>
                        <a:xfrm>
                          <a:off x="7358592" y="2141821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ca-ES" sz="1300" dirty="0">
                              <a:solidFill>
                                <a:schemeClr val="tx1"/>
                              </a:solidFill>
                            </a:rPr>
                            <a:t>Sistemes i components energètics</a:t>
                          </a:r>
                        </a:p>
                      </p:txBody>
                    </p:sp>
                    <p:sp>
                      <p:nvSpPr>
                        <p:cNvPr id="55" name="Rectangle arrodonit 54"/>
                        <p:cNvSpPr/>
                        <p:nvPr/>
                      </p:nvSpPr>
                      <p:spPr>
                        <a:xfrm>
                          <a:off x="5652120" y="2141821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ca-ES" dirty="0">
                              <a:solidFill>
                                <a:schemeClr val="tx1"/>
                              </a:solidFill>
                            </a:rPr>
                            <a:t>Hidràulica</a:t>
                          </a:r>
                        </a:p>
                      </p:txBody>
                    </p:sp>
                    <p:sp>
                      <p:nvSpPr>
                        <p:cNvPr id="56" name="Rectangle arrodonit 55"/>
                        <p:cNvSpPr/>
                        <p:nvPr/>
                      </p:nvSpPr>
                      <p:spPr>
                        <a:xfrm>
                          <a:off x="7422252" y="2925602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>
                          <a:normAutofit fontScale="92500" lnSpcReduction="20000"/>
                        </a:bodyPr>
                        <a:lstStyle/>
                        <a:p>
                          <a:pPr algn="ctr"/>
                          <a:r>
                            <a:rPr lang="ca-ES" dirty="0">
                              <a:solidFill>
                                <a:schemeClr val="tx1"/>
                              </a:solidFill>
                            </a:rPr>
                            <a:t>Producció Animal</a:t>
                          </a:r>
                        </a:p>
                      </p:txBody>
                    </p:sp>
                    <p:sp>
                      <p:nvSpPr>
                        <p:cNvPr id="57" name="Rectangle arrodonit 56"/>
                        <p:cNvSpPr/>
                        <p:nvPr/>
                      </p:nvSpPr>
                      <p:spPr>
                        <a:xfrm>
                          <a:off x="5715780" y="2925602"/>
                          <a:ext cx="1584000" cy="648000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>
                          <a:outerShdw blurRad="44450" dist="27940" dir="5400000" algn="ctr">
                            <a:srgbClr val="000000">
                              <a:alpha val="32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alanced" dir="t">
                            <a:rot lat="0" lon="0" rev="8700000"/>
                          </a:lightRig>
                        </a:scene3d>
                        <a:sp3d>
                          <a:bevelT w="190500" h="381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>
                          <a:normAutofit fontScale="92500" lnSpcReduction="20000"/>
                        </a:bodyPr>
                        <a:lstStyle/>
                        <a:p>
                          <a:pPr algn="ctr"/>
                          <a:r>
                            <a:rPr lang="ca-ES" dirty="0">
                              <a:solidFill>
                                <a:schemeClr val="tx1"/>
                              </a:solidFill>
                            </a:rPr>
                            <a:t>Producció Vegetal</a:t>
                          </a:r>
                        </a:p>
                      </p:txBody>
                    </p:sp>
                  </p:grpSp>
                  <p:sp>
                    <p:nvSpPr>
                      <p:cNvPr id="58" name="Rectangle arrodonit 57"/>
                      <p:cNvSpPr/>
                      <p:nvPr/>
                    </p:nvSpPr>
                    <p:spPr>
                      <a:xfrm>
                        <a:off x="624735" y="4529913"/>
                        <a:ext cx="1584000" cy="648000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>
                        <a:normAutofit fontScale="70000" lnSpcReduction="20000"/>
                      </a:bodyPr>
                      <a:lstStyle/>
                      <a:p>
                        <a:pPr algn="ctr"/>
                        <a:r>
                          <a:rPr lang="ca-ES" dirty="0">
                            <a:solidFill>
                              <a:schemeClr val="tx1"/>
                            </a:solidFill>
                          </a:rPr>
                          <a:t>Construccions i càlcul d’estructures</a:t>
                        </a:r>
                      </a:p>
                    </p:txBody>
                  </p:sp>
                  <p:sp>
                    <p:nvSpPr>
                      <p:cNvPr id="59" name="Rectangle arrodonit 58"/>
                      <p:cNvSpPr/>
                      <p:nvPr/>
                    </p:nvSpPr>
                    <p:spPr>
                      <a:xfrm>
                        <a:off x="5715780" y="4543773"/>
                        <a:ext cx="1584000" cy="648000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tx1"/>
                            </a:solidFill>
                          </a:rPr>
                          <a:t>Indústries càrnies i làcties</a:t>
                        </a:r>
                      </a:p>
                    </p:txBody>
                  </p:sp>
                  <p:sp>
                    <p:nvSpPr>
                      <p:cNvPr id="60" name="Rectangle arrodonit 59"/>
                      <p:cNvSpPr/>
                      <p:nvPr/>
                    </p:nvSpPr>
                    <p:spPr>
                      <a:xfrm>
                        <a:off x="7413904" y="4545556"/>
                        <a:ext cx="1584000" cy="648000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>
                        <a:normAutofit fontScale="62500" lnSpcReduction="20000"/>
                      </a:bodyPr>
                      <a:lstStyle/>
                      <a:p>
                        <a:pPr algn="ctr"/>
                        <a:r>
                          <a:rPr lang="ca-ES" dirty="0">
                            <a:solidFill>
                              <a:schemeClr val="tx1"/>
                            </a:solidFill>
                          </a:rPr>
                          <a:t>Operacions de processament d’aliments</a:t>
                        </a:r>
                      </a:p>
                    </p:txBody>
                  </p:sp>
                </p:grpSp>
                <p:sp>
                  <p:nvSpPr>
                    <p:cNvPr id="63" name="Rectangle arrodonit 62"/>
                    <p:cNvSpPr/>
                    <p:nvPr/>
                  </p:nvSpPr>
                  <p:spPr>
                    <a:xfrm>
                      <a:off x="611560" y="5285637"/>
                      <a:ext cx="1584000" cy="648000"/>
                    </a:xfrm>
                    <a:prstGeom prst="round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rmAutofit fontScale="85000" lnSpcReduction="10000"/>
                    </a:bodyPr>
                    <a:lstStyle/>
                    <a:p>
                      <a:pPr algn="ctr"/>
                      <a:r>
                        <a:rPr lang="ca-ES" dirty="0">
                          <a:solidFill>
                            <a:schemeClr val="tx1"/>
                          </a:solidFill>
                        </a:rPr>
                        <a:t>Genòmica i millora genètica</a:t>
                      </a:r>
                    </a:p>
                  </p:txBody>
                </p:sp>
              </p:grpSp>
              <p:sp>
                <p:nvSpPr>
                  <p:cNvPr id="70" name="Rectangle arrodonit 69"/>
                  <p:cNvSpPr/>
                  <p:nvPr/>
                </p:nvSpPr>
                <p:spPr>
                  <a:xfrm>
                    <a:off x="2076841" y="5882088"/>
                    <a:ext cx="1597532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Biologia molecular i eines biotecnològiques</a:t>
                    </a:r>
                  </a:p>
                </p:txBody>
              </p:sp>
              <p:sp>
                <p:nvSpPr>
                  <p:cNvPr id="71" name="Rectangle arrodonit 70"/>
                  <p:cNvSpPr/>
                  <p:nvPr/>
                </p:nvSpPr>
                <p:spPr>
                  <a:xfrm>
                    <a:off x="5450858" y="5932036"/>
                    <a:ext cx="1632060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Microbiologia i metabolisme microbià</a:t>
                    </a:r>
                  </a:p>
                </p:txBody>
              </p:sp>
              <p:sp>
                <p:nvSpPr>
                  <p:cNvPr id="72" name="Rectangle arrodonit 71"/>
                  <p:cNvSpPr/>
                  <p:nvPr/>
                </p:nvSpPr>
                <p:spPr>
                  <a:xfrm>
                    <a:off x="3768231" y="5911145"/>
                    <a:ext cx="1597532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7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Circuits i sistemes electrònics</a:t>
                    </a:r>
                  </a:p>
                </p:txBody>
              </p:sp>
              <p:sp>
                <p:nvSpPr>
                  <p:cNvPr id="44" name="Rectangle arrodonit 62"/>
                  <p:cNvSpPr/>
                  <p:nvPr/>
                </p:nvSpPr>
                <p:spPr>
                  <a:xfrm>
                    <a:off x="10639423" y="3699417"/>
                    <a:ext cx="1597532" cy="610624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Gestió de la qualitat i seguretat alimentària</a:t>
                    </a:r>
                  </a:p>
                </p:txBody>
              </p:sp>
              <p:sp>
                <p:nvSpPr>
                  <p:cNvPr id="45" name="Rectangle arrodonit 71"/>
                  <p:cNvSpPr/>
                  <p:nvPr/>
                </p:nvSpPr>
                <p:spPr>
                  <a:xfrm>
                    <a:off x="10634557" y="4453394"/>
                    <a:ext cx="1597532" cy="610624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9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Taller d’enginyeria</a:t>
                    </a:r>
                  </a:p>
                </p:txBody>
              </p:sp>
              <p:sp>
                <p:nvSpPr>
                  <p:cNvPr id="46" name="Rectangle arrodonit 5"/>
                  <p:cNvSpPr/>
                  <p:nvPr/>
                </p:nvSpPr>
                <p:spPr>
                  <a:xfrm>
                    <a:off x="1441175" y="666188"/>
                    <a:ext cx="561754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Q1</a:t>
                    </a:r>
                  </a:p>
                </p:txBody>
              </p:sp>
              <p:sp>
                <p:nvSpPr>
                  <p:cNvPr id="47" name="Rectangle arrodonit 5"/>
                  <p:cNvSpPr/>
                  <p:nvPr/>
                </p:nvSpPr>
                <p:spPr>
                  <a:xfrm>
                    <a:off x="1399762" y="1385119"/>
                    <a:ext cx="596617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Q2</a:t>
                    </a:r>
                  </a:p>
                </p:txBody>
              </p:sp>
              <p:sp>
                <p:nvSpPr>
                  <p:cNvPr id="48" name="Rectangle arrodonit 5"/>
                  <p:cNvSpPr/>
                  <p:nvPr/>
                </p:nvSpPr>
                <p:spPr>
                  <a:xfrm>
                    <a:off x="1399762" y="2179769"/>
                    <a:ext cx="596617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Q3</a:t>
                    </a:r>
                  </a:p>
                </p:txBody>
              </p:sp>
              <p:sp>
                <p:nvSpPr>
                  <p:cNvPr id="49" name="Rectangle arrodonit 5"/>
                  <p:cNvSpPr/>
                  <p:nvPr/>
                </p:nvSpPr>
                <p:spPr>
                  <a:xfrm>
                    <a:off x="1399763" y="2922945"/>
                    <a:ext cx="603166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Q4</a:t>
                    </a:r>
                  </a:p>
                </p:txBody>
              </p:sp>
              <p:sp>
                <p:nvSpPr>
                  <p:cNvPr id="50" name="Rectangle arrodonit 5"/>
                  <p:cNvSpPr/>
                  <p:nvPr/>
                </p:nvSpPr>
                <p:spPr>
                  <a:xfrm>
                    <a:off x="1399762" y="3713633"/>
                    <a:ext cx="596617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Q5</a:t>
                    </a:r>
                  </a:p>
                </p:txBody>
              </p:sp>
              <p:sp>
                <p:nvSpPr>
                  <p:cNvPr id="51" name="Rectangle arrodonit 5"/>
                  <p:cNvSpPr/>
                  <p:nvPr/>
                </p:nvSpPr>
                <p:spPr>
                  <a:xfrm>
                    <a:off x="1399762" y="4460771"/>
                    <a:ext cx="577040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Q6</a:t>
                    </a:r>
                  </a:p>
                </p:txBody>
              </p:sp>
              <p:sp>
                <p:nvSpPr>
                  <p:cNvPr id="52" name="Rectangle arrodonit 5"/>
                  <p:cNvSpPr/>
                  <p:nvPr/>
                </p:nvSpPr>
                <p:spPr>
                  <a:xfrm>
                    <a:off x="1399762" y="5147471"/>
                    <a:ext cx="577040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Q7</a:t>
                    </a:r>
                  </a:p>
                </p:txBody>
              </p:sp>
              <p:sp>
                <p:nvSpPr>
                  <p:cNvPr id="53" name="Rectangle arrodonit 5"/>
                  <p:cNvSpPr/>
                  <p:nvPr/>
                </p:nvSpPr>
                <p:spPr>
                  <a:xfrm>
                    <a:off x="1399762" y="5911130"/>
                    <a:ext cx="605198" cy="61062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Q8</a:t>
                    </a:r>
                  </a:p>
                </p:txBody>
              </p:sp>
              <p:sp>
                <p:nvSpPr>
                  <p:cNvPr id="67" name="Rectangle arrodonit 62"/>
                  <p:cNvSpPr/>
                  <p:nvPr/>
                </p:nvSpPr>
                <p:spPr>
                  <a:xfrm>
                    <a:off x="10657642" y="5168760"/>
                    <a:ext cx="1597532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Modelització i simulació de sistemes biològics</a:t>
                    </a:r>
                  </a:p>
                </p:txBody>
              </p:sp>
              <p:sp>
                <p:nvSpPr>
                  <p:cNvPr id="68" name="Rectangle arrodonit 70"/>
                  <p:cNvSpPr/>
                  <p:nvPr/>
                </p:nvSpPr>
                <p:spPr>
                  <a:xfrm>
                    <a:off x="7235800" y="5911012"/>
                    <a:ext cx="1632060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7500" lnSpcReduction="20000"/>
                  </a:bodyPr>
                  <a:lstStyle/>
                  <a:p>
                    <a:pPr algn="ctr"/>
                    <a:r>
                      <a:rPr lang="ca-ES" dirty="0" err="1">
                        <a:solidFill>
                          <a:schemeClr val="tx1"/>
                        </a:solidFill>
                      </a:rPr>
                      <a:t>Aquatic</a:t>
                    </a:r>
                    <a:r>
                      <a:rPr lang="ca-E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chemeClr val="tx1"/>
                        </a:solidFill>
                      </a:rPr>
                      <a:t>organisms</a:t>
                    </a:r>
                    <a:r>
                      <a:rPr lang="ca-E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ca-ES" dirty="0" err="1">
                        <a:solidFill>
                          <a:schemeClr val="tx1"/>
                        </a:solidFill>
                      </a:rPr>
                      <a:t>production</a:t>
                    </a:r>
                    <a:endParaRPr lang="ca-E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Rectangle arrodonit 70"/>
                  <p:cNvSpPr/>
                  <p:nvPr/>
                </p:nvSpPr>
                <p:spPr>
                  <a:xfrm>
                    <a:off x="8980324" y="5934198"/>
                    <a:ext cx="1632060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00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Ecologia i sistemes de gestió ambiental</a:t>
                    </a:r>
                  </a:p>
                </p:txBody>
              </p:sp>
              <p:sp>
                <p:nvSpPr>
                  <p:cNvPr id="74" name="Rectangle arrodonit 70"/>
                  <p:cNvSpPr/>
                  <p:nvPr/>
                </p:nvSpPr>
                <p:spPr>
                  <a:xfrm>
                    <a:off x="10698745" y="5917636"/>
                    <a:ext cx="1632060" cy="610624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62500" lnSpcReduction="20000"/>
                  </a:bodyPr>
                  <a:lstStyle/>
                  <a:p>
                    <a:pPr algn="ctr"/>
                    <a:r>
                      <a:rPr lang="ca-ES" dirty="0">
                        <a:solidFill>
                          <a:schemeClr val="tx1"/>
                        </a:solidFill>
                      </a:rPr>
                      <a:t>Programació i resolució de problemes a la bioenginyeria</a:t>
                    </a:r>
                  </a:p>
                </p:txBody>
              </p:sp>
            </p:grpSp>
          </p:grpSp>
          <p:sp>
            <p:nvSpPr>
              <p:cNvPr id="75" name="Rectangle arrodonit 70"/>
              <p:cNvSpPr/>
              <p:nvPr/>
            </p:nvSpPr>
            <p:spPr>
              <a:xfrm>
                <a:off x="11001272" y="5919908"/>
                <a:ext cx="1190728" cy="61062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ca-ES" sz="1200" dirty="0">
                    <a:solidFill>
                      <a:schemeClr val="tx1"/>
                    </a:solidFill>
                  </a:rPr>
                  <a:t>Biomassa per a usos no alimentaris</a:t>
                </a:r>
              </a:p>
            </p:txBody>
          </p:sp>
        </p:grpSp>
        <p:sp>
          <p:nvSpPr>
            <p:cNvPr id="76" name="Rectangle arrodonit 5"/>
            <p:cNvSpPr/>
            <p:nvPr/>
          </p:nvSpPr>
          <p:spPr>
            <a:xfrm>
              <a:off x="22744" y="6152235"/>
              <a:ext cx="605198" cy="6106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dirty="0">
                  <a:solidFill>
                    <a:schemeClr val="tx1"/>
                  </a:solidFill>
                </a:rPr>
                <a:t>Q9</a:t>
              </a:r>
            </a:p>
            <a:p>
              <a:pPr algn="ctr"/>
              <a:r>
                <a:rPr lang="ca-ES" sz="1600" dirty="0">
                  <a:solidFill>
                    <a:schemeClr val="tx1"/>
                  </a:solidFill>
                </a:rPr>
                <a:t>Q10</a:t>
              </a:r>
            </a:p>
          </p:txBody>
        </p:sp>
        <p:sp>
          <p:nvSpPr>
            <p:cNvPr id="77" name="Rectangle arrodonit 69"/>
            <p:cNvSpPr/>
            <p:nvPr/>
          </p:nvSpPr>
          <p:spPr>
            <a:xfrm>
              <a:off x="665703" y="6130016"/>
              <a:ext cx="10258516" cy="610624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ca-ES" dirty="0">
                  <a:solidFill>
                    <a:schemeClr val="tx1"/>
                  </a:solidFill>
                </a:rPr>
                <a:t>TFG1 + TFG2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40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REQUISITS D’ACCÉS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1159" y="1825625"/>
            <a:ext cx="936793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Fase inicial  superada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dels estudis del grau d'origen </a:t>
            </a:r>
          </a:p>
          <a:p>
            <a:pPr marL="0" indent="0" algn="just"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(Grau en E. Sistemes Biològics o Grau en E. Alimentària).</a:t>
            </a:r>
          </a:p>
          <a:p>
            <a:endParaRPr lang="ca-ES" dirty="0"/>
          </a:p>
          <a:p>
            <a:pPr marL="0" indent="0" algn="ctr">
              <a:buNone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5 places per itinerari </a:t>
            </a:r>
          </a:p>
          <a:p>
            <a:pPr marL="0" indent="0" algn="r"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(+5 EXTRA els cursos 2023-24 i 2024-25)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998" t="33829" r="55162" b="50171"/>
          <a:stretch/>
        </p:blipFill>
        <p:spPr>
          <a:xfrm>
            <a:off x="615826" y="1436908"/>
            <a:ext cx="1405812" cy="1524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4574" t="56775" r="8533" b="16449"/>
          <a:stretch/>
        </p:blipFill>
        <p:spPr>
          <a:xfrm>
            <a:off x="1536441" y="3422797"/>
            <a:ext cx="2413518" cy="25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SOL.LICITUD I RESOLUCIÓ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12087" y="1825625"/>
            <a:ext cx="9492343" cy="19688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Sol.licitud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13/12/2023 fins el 30/01/2024.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Valoració i priorització segons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mitjana expedient.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Resolució a partir del 31/01/2024.</a:t>
            </a:r>
            <a:endParaRPr lang="es-E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-43249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3224" t="39380" r="10188" b="37110"/>
          <a:stretch/>
        </p:blipFill>
        <p:spPr>
          <a:xfrm>
            <a:off x="199047" y="1436924"/>
            <a:ext cx="2369980" cy="22393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8021" y="4161458"/>
            <a:ext cx="8111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Sol.licitud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online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Electrònica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UPC: </a:t>
            </a:r>
          </a:p>
          <a:p>
            <a:pPr algn="just" defTabSz="540000">
              <a:lnSpc>
                <a:spcPct val="100000"/>
              </a:lnSpc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Instància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al Director/Directora per temes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acadèmics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Tiquet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DEMANA OSD: </a:t>
            </a:r>
          </a:p>
          <a:p>
            <a:pPr algn="just" defTabSz="540000">
              <a:lnSpc>
                <a:spcPct val="100000"/>
              </a:lnSpc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Tràmit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Doble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Titulació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2996" t="28865" r="46890" b="47298"/>
          <a:stretch/>
        </p:blipFill>
        <p:spPr>
          <a:xfrm>
            <a:off x="8888953" y="4186330"/>
            <a:ext cx="2873828" cy="22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2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ca-ES" sz="3200" b="1" dirty="0">
                <a:latin typeface="Arial Black" panose="020B0A04020102020204" pitchFamily="34" charset="0"/>
              </a:rPr>
              <a:t>Aspectes significatius sobre la gestió dels expedients de Doble Titulació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Quan s'accedeix a la Doble Titulació s'obre un tercer expedient de gestió. L'estudiant que cursa la doble titulació veurà a la seva e-secretaria tres expedients; l'expedient de gestió de la doble titulació (on es matricularà mentre cursi la doble titulació) i dos expedients més, un per cada grau (Grau en ESBIO i Grau en EALI).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L'avaluació curricular es farà en els expedients independents dels graus.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Per completar la doble titulació cal cursar o reconèixer totes les assignatures obligatòries dels dos plans d’estudis.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Cadascun d’aquests dos itineraris té la seva pròpia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taula de reconeixements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algunes assignatures obligatòries d’una titulació es reconeixen com a optatives a l’altra titulació.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1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Taula d’equivalència. Origen ESBIO, destí EALI</a:t>
            </a:r>
            <a:endParaRPr lang="es-ES" sz="28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17" y="1866341"/>
            <a:ext cx="8236566" cy="47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921</Words>
  <Application>Microsoft Office PowerPoint</Application>
  <PresentationFormat>Pantalla panoràmica</PresentationFormat>
  <Paragraphs>170</Paragraphs>
  <Slides>14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Tema de l'Office</vt:lpstr>
      <vt:lpstr>DOBLE TITULACIÓ DE GRAU  EN ENGINYERIA DE SISTEMES BIOLÒGICS  I DE GRAU EN ENGINYERIA ALIMENTÀRIA</vt:lpstr>
      <vt:lpstr>Itinerari ESBIO  EALI </vt:lpstr>
      <vt:lpstr>Itinerari EALI  ESBIO</vt:lpstr>
      <vt:lpstr>Presentació del PowerPoint</vt:lpstr>
      <vt:lpstr>Presentació del PowerPoint</vt:lpstr>
      <vt:lpstr>REQUISITS D’ACCÉS</vt:lpstr>
      <vt:lpstr>SOL.LICITUD I RESOLUCIÓ</vt:lpstr>
      <vt:lpstr>Aspectes significatius sobre la gestió dels expedients de Doble Titulació</vt:lpstr>
      <vt:lpstr>Taula d’equivalència. Origen ESBIO, destí EALI</vt:lpstr>
      <vt:lpstr>Taula d’equivalència. Origen EALI, destí ESBIO</vt:lpstr>
      <vt:lpstr>Aspectes significatius sobre la gestió dels expedients de les Dobles Titulacions</vt:lpstr>
      <vt:lpstr>Aspectes significatius sobre la gestió dels expedients de les Dobles Titulacions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SESSIÓ INFORMATIVA GRAU E. SISTEMES BIOLÒGICS</dc:title>
  <dc:creator>UPC</dc:creator>
  <cp:lastModifiedBy>UPC</cp:lastModifiedBy>
  <cp:revision>35</cp:revision>
  <dcterms:created xsi:type="dcterms:W3CDTF">2023-03-10T11:29:41Z</dcterms:created>
  <dcterms:modified xsi:type="dcterms:W3CDTF">2023-12-19T15:49:45Z</dcterms:modified>
</cp:coreProperties>
</file>